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1" r:id="rId3"/>
    <p:sldId id="257" r:id="rId4"/>
    <p:sldId id="258" r:id="rId5"/>
    <p:sldId id="259" r:id="rId6"/>
    <p:sldId id="263" r:id="rId7"/>
    <p:sldId id="264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4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BB813-67E3-47FB-948B-707FDD1DE788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CFE27-935D-4E57-94EE-1D6185BA513D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1812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BB813-67E3-47FB-948B-707FDD1DE788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CFE27-935D-4E57-94EE-1D6185BA51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124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BB813-67E3-47FB-948B-707FDD1DE788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CFE27-935D-4E57-94EE-1D6185BA51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717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BB813-67E3-47FB-948B-707FDD1DE788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CFE27-935D-4E57-94EE-1D6185BA51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26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BB813-67E3-47FB-948B-707FDD1DE788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CFE27-935D-4E57-94EE-1D6185BA513D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1506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BB813-67E3-47FB-948B-707FDD1DE788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CFE27-935D-4E57-94EE-1D6185BA51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33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BB813-67E3-47FB-948B-707FDD1DE788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CFE27-935D-4E57-94EE-1D6185BA51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712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BB813-67E3-47FB-948B-707FDD1DE788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CFE27-935D-4E57-94EE-1D6185BA51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21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BB813-67E3-47FB-948B-707FDD1DE788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CFE27-935D-4E57-94EE-1D6185BA51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418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727BB813-67E3-47FB-948B-707FDD1DE788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74CFE27-935D-4E57-94EE-1D6185BA51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651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BB813-67E3-47FB-948B-707FDD1DE788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CFE27-935D-4E57-94EE-1D6185BA51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047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727BB813-67E3-47FB-948B-707FDD1DE788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74CFE27-935D-4E57-94EE-1D6185BA513D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758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E7F16-3096-4226-A831-D99F2C1867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4352" y="1394615"/>
            <a:ext cx="10058400" cy="2119034"/>
          </a:xfrm>
        </p:spPr>
        <p:txBody>
          <a:bodyPr>
            <a:normAutofit/>
          </a:bodyPr>
          <a:lstStyle/>
          <a:p>
            <a:r>
              <a:rPr lang="en-US" sz="480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Identification of Thiol Function Group in Carbonaceous Chondrites which are Meteorite Analogs of Bennu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01655D45-3A6E-409F-B6D3-2BD29A9243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10259" y="3791290"/>
            <a:ext cx="10058400" cy="1143000"/>
          </a:xfrm>
        </p:spPr>
        <p:txBody>
          <a:bodyPr>
            <a:normAutofit/>
          </a:bodyPr>
          <a:lstStyle/>
          <a:p>
            <a:pPr algn="ctr" defTabSz="3135313">
              <a:spcBef>
                <a:spcPct val="50000"/>
              </a:spcBef>
            </a:pPr>
            <a:r>
              <a:rPr lang="en-US" sz="2400" dirty="0"/>
              <a:t>Thomas Redford</a:t>
            </a:r>
            <a:r>
              <a:rPr lang="en-US" sz="2400" kern="1400" baseline="30000" dirty="0">
                <a:latin typeface="Calibri" panose="020F0502020204030204" pitchFamily="34" charset="0"/>
              </a:rPr>
              <a:t>1,2</a:t>
            </a:r>
            <a:r>
              <a:rPr lang="en-US" sz="2400" dirty="0"/>
              <a:t>, Robert Root</a:t>
            </a:r>
            <a:r>
              <a:rPr lang="en-US" sz="2400" kern="1400" baseline="30000" dirty="0">
                <a:latin typeface="Calibri" panose="020F0502020204030204" pitchFamily="34" charset="0"/>
              </a:rPr>
              <a:t>3</a:t>
            </a:r>
            <a:r>
              <a:rPr lang="en-US" sz="2400" dirty="0"/>
              <a:t>, </a:t>
            </a:r>
            <a:r>
              <a:rPr lang="en-US" sz="2400" dirty="0" err="1"/>
              <a:t>Maitrayee</a:t>
            </a:r>
            <a:r>
              <a:rPr lang="en-US" sz="2400" dirty="0"/>
              <a:t> Bose</a:t>
            </a:r>
            <a:r>
              <a:rPr lang="en-US" sz="2400" kern="1400" baseline="30000" dirty="0">
                <a:latin typeface="Calibri" panose="020F0502020204030204" pitchFamily="34" charset="0"/>
              </a:rPr>
              <a:t>1</a:t>
            </a:r>
            <a:endParaRPr lang="en-US" sz="2400" dirty="0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69AC8AB3-7429-4040-9920-482B49637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3827" y="6459785"/>
            <a:ext cx="1312025" cy="365125"/>
          </a:xfrm>
        </p:spPr>
        <p:txBody>
          <a:bodyPr/>
          <a:lstStyle/>
          <a:p>
            <a:fld id="{652E7151-A519-41A3-9E1D-01E7F6CB82E3}" type="slidenum">
              <a:rPr lang="en-US" sz="2000" smtClean="0"/>
              <a:t>1</a:t>
            </a:fld>
            <a:endParaRPr lang="en-US" sz="20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4FF4EE-2271-43B2-B8AF-2FE8E8C99BE9}"/>
              </a:ext>
            </a:extLst>
          </p:cNvPr>
          <p:cNvSpPr txBox="1"/>
          <p:nvPr/>
        </p:nvSpPr>
        <p:spPr>
          <a:xfrm>
            <a:off x="2799679" y="4374865"/>
            <a:ext cx="7079559" cy="1621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9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400" cap="all" spc="200" dirty="0">
                <a:solidFill>
                  <a:schemeClr val="tx2"/>
                </a:solidFill>
                <a:latin typeface="+mj-lt"/>
              </a:rPr>
              <a:t>1)  Center for Isotope Analysis, School of Earth and Space Exploration, ASU.     2) Department of Physics, ASU.     3) Department of Environmental Science, University of Arizona</a:t>
            </a:r>
          </a:p>
          <a:p>
            <a:pPr marL="0" marR="0" indent="0" algn="l">
              <a:lnSpc>
                <a:spcPct val="119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kern="1400" dirty="0">
                <a:ln>
                  <a:noFill/>
                </a:ln>
                <a:effectLst/>
                <a:latin typeface="Calibri" panose="020F0502020204030204" pitchFamily="34" charset="0"/>
              </a:rPr>
              <a:t> </a:t>
            </a:r>
          </a:p>
          <a:p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AC9E176B-216A-4EEE-837A-3895E48E1F20}"/>
              </a:ext>
            </a:extLst>
          </p:cNvPr>
          <p:cNvSpPr txBox="1">
            <a:spLocks/>
          </p:cNvSpPr>
          <p:nvPr/>
        </p:nvSpPr>
        <p:spPr>
          <a:xfrm>
            <a:off x="1310259" y="5715000"/>
            <a:ext cx="10058400" cy="114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135313">
              <a:spcBef>
                <a:spcPct val="50000"/>
              </a:spcBef>
            </a:pPr>
            <a:r>
              <a:rPr lang="en-US" dirty="0">
                <a:solidFill>
                  <a:schemeClr val="tx1"/>
                </a:solidFill>
              </a:rPr>
              <a:t>Space Grant Symposium 4/23/2022</a:t>
            </a:r>
          </a:p>
        </p:txBody>
      </p:sp>
      <p:pic>
        <p:nvPicPr>
          <p:cNvPr id="7" name="Picture 6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0CAD0E50-B7FD-4DA6-9553-C5BC154B0B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163" y="4265129"/>
            <a:ext cx="1587290" cy="2119033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87C5640F-29C6-4D13-8AAC-57463D76C4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144" y="4190747"/>
            <a:ext cx="3076647" cy="180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6202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BE509-06A2-451D-B89B-98A86FCE0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854BA1-0EE8-4C80-BF5F-3BB926A52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6586343" cy="4023360"/>
          </a:xfrm>
        </p:spPr>
        <p:txBody>
          <a:bodyPr>
            <a:normAutofit lnSpcReduction="10000"/>
          </a:bodyPr>
          <a:lstStyle/>
          <a:p>
            <a:pPr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Thiols in hydrothermal Vents on the ocean floor and are a key part of early metabolic processes. </a:t>
            </a:r>
            <a:r>
              <a:rPr lang="en-US" dirty="0"/>
              <a:t>Schulte and Rogers (2004) </a:t>
            </a:r>
            <a:r>
              <a:rPr lang="en-US" i="1" dirty="0" err="1"/>
              <a:t>Geochimica</a:t>
            </a:r>
            <a:r>
              <a:rPr lang="en-US" i="1" dirty="0"/>
              <a:t> et </a:t>
            </a:r>
            <a:r>
              <a:rPr lang="en-US" i="1" dirty="0" err="1"/>
              <a:t>Cosmochimica</a:t>
            </a:r>
            <a:r>
              <a:rPr lang="en-US" i="1" dirty="0"/>
              <a:t> Acta</a:t>
            </a:r>
            <a:r>
              <a:rPr lang="en-US" dirty="0"/>
              <a:t> </a:t>
            </a:r>
          </a:p>
          <a:p>
            <a:pPr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Fluid inclusions in 3.5-billion-year-old rock have thiols showing their early importance.  </a:t>
            </a:r>
            <a:r>
              <a:rPr lang="en-US" sz="1400" dirty="0" err="1"/>
              <a:t>Mißbach</a:t>
            </a:r>
            <a:r>
              <a:rPr lang="en-US" sz="1400" dirty="0"/>
              <a:t> et al. (2021) </a:t>
            </a:r>
            <a:r>
              <a:rPr lang="en-US" sz="1400" i="1" dirty="0"/>
              <a:t>Nature Communications</a:t>
            </a:r>
            <a:endParaRPr lang="en-US" sz="1400" dirty="0"/>
          </a:p>
          <a:p>
            <a:pPr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Carbonaceous Chondrites can serve as an analogue to 101955 Bennu. </a:t>
            </a:r>
            <a:r>
              <a:rPr lang="en-US" sz="1400" dirty="0"/>
              <a:t>Merlin et al. (2021) </a:t>
            </a:r>
            <a:r>
              <a:rPr lang="en-US" sz="1400" i="1" dirty="0"/>
              <a:t>Astronomy &amp; Astrophysics</a:t>
            </a:r>
            <a:endParaRPr lang="en-US" sz="2800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0984C150-BB94-4C5E-B5D6-894789AFD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E7151-A519-41A3-9E1D-01E7F6CB82E3}" type="slidenum">
              <a:rPr lang="en-US" sz="2000" smtClean="0"/>
              <a:t>2</a:t>
            </a:fld>
            <a:endParaRPr lang="en-US" sz="2000"/>
          </a:p>
        </p:txBody>
      </p:sp>
      <p:pic>
        <p:nvPicPr>
          <p:cNvPr id="4" name="Picture 3" descr="A close up of a planet&#10;&#10;Description automatically generated with low confidence">
            <a:extLst>
              <a:ext uri="{FF2B5EF4-FFF2-40B4-BE49-F238E27FC236}">
                <a16:creationId xmlns:a16="http://schemas.microsoft.com/office/drawing/2014/main" id="{2D974882-EFD4-4364-B4F1-3D366AB37A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718" y="1737360"/>
            <a:ext cx="4151586" cy="39239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D0CABC-EEA1-4509-977A-E9B2E469CA4D}"/>
              </a:ext>
            </a:extLst>
          </p:cNvPr>
          <p:cNvSpPr txBox="1"/>
          <p:nvPr/>
        </p:nvSpPr>
        <p:spPr>
          <a:xfrm>
            <a:off x="8284729" y="5661346"/>
            <a:ext cx="4151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101955 </a:t>
            </a:r>
            <a:r>
              <a:rPr lang="en-US" sz="1600" dirty="0" err="1"/>
              <a:t>Bennu</a:t>
            </a:r>
            <a:endParaRPr lang="en-US" sz="1600" dirty="0"/>
          </a:p>
          <a:p>
            <a:r>
              <a:rPr lang="en-US" sz="1200" dirty="0"/>
              <a:t>Image courtesy of NASA </a:t>
            </a:r>
          </a:p>
        </p:txBody>
      </p:sp>
      <p:pic>
        <p:nvPicPr>
          <p:cNvPr id="7" name="Picture 6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92A38878-C8AC-4F83-97C7-556FE649E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290" y="5819470"/>
            <a:ext cx="753138" cy="100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4162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37FC4-E248-4F49-B31A-AF80C7193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Samples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4EAC251C-D7A8-4B77-A154-8849C8AA6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E7151-A519-41A3-9E1D-01E7F6CB82E3}" type="slidenum">
              <a:rPr lang="en-US" sz="2000" smtClean="0"/>
              <a:t>3</a:t>
            </a:fld>
            <a:endParaRPr lang="en-US" sz="20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2018FF-157C-4E8E-B43D-E2590535E6DB}"/>
              </a:ext>
            </a:extLst>
          </p:cNvPr>
          <p:cNvSpPr txBox="1"/>
          <p:nvPr/>
        </p:nvSpPr>
        <p:spPr>
          <a:xfrm>
            <a:off x="5756782" y="5493870"/>
            <a:ext cx="6281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Reflected light microscope image of GRA 95229 (left) and Murchison (right) samples</a:t>
            </a:r>
          </a:p>
        </p:txBody>
      </p:sp>
      <p:pic>
        <p:nvPicPr>
          <p:cNvPr id="13" name="Picture 12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E61203EF-225E-4514-B594-329F574384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290" y="5819470"/>
            <a:ext cx="753138" cy="1005440"/>
          </a:xfrm>
          <a:prstGeom prst="rect">
            <a:avLst/>
          </a:prstGeom>
        </p:spPr>
      </p:pic>
      <p:pic>
        <p:nvPicPr>
          <p:cNvPr id="11" name="Content Placeholder 10" descr="A close-up of a rock&#10;&#10;Description automatically generated with medium confidence">
            <a:extLst>
              <a:ext uri="{FF2B5EF4-FFF2-40B4-BE49-F238E27FC236}">
                <a16:creationId xmlns:a16="http://schemas.microsoft.com/office/drawing/2014/main" id="{5F5E8A0C-6CEF-4AEE-888B-140A456D64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129" y="2194136"/>
            <a:ext cx="4094299" cy="3071345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2E2955F-80D3-4F7A-8DDB-ABDDD73EBA7B}"/>
              </a:ext>
            </a:extLst>
          </p:cNvPr>
          <p:cNvSpPr txBox="1"/>
          <p:nvPr/>
        </p:nvSpPr>
        <p:spPr>
          <a:xfrm>
            <a:off x="406837" y="1779973"/>
            <a:ext cx="4999663" cy="3801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8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Carbon Rich CR2 Graves Nunataks 95229 (GRA 95229) and CM2 Murchison</a:t>
            </a:r>
          </a:p>
          <a:p>
            <a:pPr>
              <a:spcAft>
                <a:spcPts val="18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  High abundance of organic material</a:t>
            </a:r>
          </a:p>
          <a:p>
            <a:pPr>
              <a:spcAft>
                <a:spcPts val="18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Limited aqueous alteration</a:t>
            </a:r>
          </a:p>
          <a:p>
            <a:pPr marL="285750" indent="-285750">
              <a:spcAft>
                <a:spcPts val="18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pic>
        <p:nvPicPr>
          <p:cNvPr id="4" name="Picture 3" descr="A picture containing pallasite&#10;&#10;Description automatically generated">
            <a:extLst>
              <a:ext uri="{FF2B5EF4-FFF2-40B4-BE49-F238E27FC236}">
                <a16:creationId xmlns:a16="http://schemas.microsoft.com/office/drawing/2014/main" id="{3A6BB10D-C350-4697-A47A-10A2770DDC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9507">
            <a:off x="5460907" y="2140609"/>
            <a:ext cx="2949101" cy="3029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8190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21AFF-6DB5-46B3-9EB8-4AA12B30F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X-Ray Spectroscopy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ECA11B-7547-445B-9846-4E9EC53371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7021349" cy="402336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Nondestructive, high resolution (3 – 5 µm), and </a:t>
            </a:r>
            <a:r>
              <a:rPr lang="en-US" sz="2800" i="1" dirty="0"/>
              <a:t>in situ</a:t>
            </a:r>
            <a:r>
              <a:rPr lang="en-US" sz="2800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8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X-Ray Absorption Near Edge Structure (XANES) – Full spectra for small areas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8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Micro X-Ray Fluorescence (µXRF) – Elemental maps of larger areas</a:t>
            </a:r>
          </a:p>
          <a:p>
            <a:endParaRPr lang="en-US" sz="2800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1D5BA940-E04C-46C1-825C-9B9E7B08F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E7151-A519-41A3-9E1D-01E7F6CB82E3}" type="slidenum">
              <a:rPr lang="en-US" sz="2000" smtClean="0"/>
              <a:t>4</a:t>
            </a:fld>
            <a:endParaRPr lang="en-US" sz="2000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87613458-0312-4112-A4D9-C5B2CA3C81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113" y="650674"/>
            <a:ext cx="3662375" cy="50942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F78318-D263-4921-A21E-1AEF20621400}"/>
              </a:ext>
            </a:extLst>
          </p:cNvPr>
          <p:cNvSpPr txBox="1"/>
          <p:nvPr/>
        </p:nvSpPr>
        <p:spPr>
          <a:xfrm>
            <a:off x="8003340" y="5693418"/>
            <a:ext cx="37942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Image source:  Abdallah et al. (2017) </a:t>
            </a:r>
            <a:r>
              <a:rPr lang="en-US" sz="1100" i="1" dirty="0"/>
              <a:t>SPE Middle East Oil &amp; Gas Show and Conference</a:t>
            </a:r>
          </a:p>
        </p:txBody>
      </p:sp>
      <p:pic>
        <p:nvPicPr>
          <p:cNvPr id="7" name="Picture 6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1E32E079-5528-4001-91C9-3AA4B260E8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290" y="5819470"/>
            <a:ext cx="753138" cy="100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4965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42F59-CF63-4778-9745-9FC9113D1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pic>
        <p:nvPicPr>
          <p:cNvPr id="5" name="Content Placeholder 4" descr="A screen shot of a game&#10;&#10;Description automatically generated with low confidence">
            <a:extLst>
              <a:ext uri="{FF2B5EF4-FFF2-40B4-BE49-F238E27FC236}">
                <a16:creationId xmlns:a16="http://schemas.microsoft.com/office/drawing/2014/main" id="{B721CF13-0F47-4C9A-97A1-080F663C19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381" y="2223855"/>
            <a:ext cx="5719440" cy="3886137"/>
          </a:xfr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0F8B76A2-CB16-4101-A6BB-7D0F5F30A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E7151-A519-41A3-9E1D-01E7F6CB82E3}" type="slidenum">
              <a:rPr lang="en-US" sz="2000" smtClean="0"/>
              <a:t>5</a:t>
            </a:fld>
            <a:endParaRPr lang="en-US" sz="2000"/>
          </a:p>
        </p:txBody>
      </p:sp>
      <p:pic>
        <p:nvPicPr>
          <p:cNvPr id="7" name="Picture 6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46CBF5D6-EAC7-4DC8-B965-0072996503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290" y="5819470"/>
            <a:ext cx="753138" cy="10054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FD5752-44A7-4287-9BF7-23FCF29CF8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61" t="10769" r="12552" b="13718"/>
          <a:stretch/>
        </p:blipFill>
        <p:spPr>
          <a:xfrm>
            <a:off x="1856638" y="2125914"/>
            <a:ext cx="3898339" cy="3984078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E5CAE1DC-B9EF-41C4-BB28-F3B2CFD093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679" y="5378029"/>
            <a:ext cx="3006351" cy="90685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73382CF-4739-4844-BAB1-83764674DEFD}"/>
              </a:ext>
            </a:extLst>
          </p:cNvPr>
          <p:cNvSpPr txBox="1"/>
          <p:nvPr/>
        </p:nvSpPr>
        <p:spPr>
          <a:xfrm>
            <a:off x="102834" y="2090172"/>
            <a:ext cx="326624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For the first time, thiol and elemental sulfur have been found </a:t>
            </a:r>
            <a:r>
              <a:rPr lang="en-US" sz="2800" i="1" dirty="0"/>
              <a:t>in situ</a:t>
            </a:r>
            <a:r>
              <a:rPr lang="en-US" sz="2800" dirty="0"/>
              <a:t> on these two meteorites</a:t>
            </a:r>
          </a:p>
        </p:txBody>
      </p:sp>
    </p:spTree>
    <p:extLst>
      <p:ext uri="{BB962C8B-B14F-4D97-AF65-F5344CB8AC3E}">
        <p14:creationId xmlns:p14="http://schemas.microsoft.com/office/powerpoint/2010/main" val="937589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70069-23ED-46A6-A727-098B03202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AB49A5-BC7A-4541-9BC7-A40304DDC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E7151-A519-41A3-9E1D-01E7F6CB82E3}" type="slidenum">
              <a:rPr lang="en-US" sz="2000" smtClean="0"/>
              <a:t>6</a:t>
            </a:fld>
            <a:endParaRPr lang="en-US" sz="2000"/>
          </a:p>
        </p:txBody>
      </p:sp>
      <p:pic>
        <p:nvPicPr>
          <p:cNvPr id="5" name="Picture 4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2B67B2B3-7E8F-4E04-B9C5-88D5383AF1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290" y="5819470"/>
            <a:ext cx="753138" cy="1005440"/>
          </a:xfrm>
          <a:prstGeom prst="rect">
            <a:avLst/>
          </a:prstGeom>
        </p:spPr>
      </p:pic>
      <p:pic>
        <p:nvPicPr>
          <p:cNvPr id="6" name="Picture 5" descr="Chart, histogram&#10;&#10;Description automatically generated">
            <a:extLst>
              <a:ext uri="{FF2B5EF4-FFF2-40B4-BE49-F238E27FC236}">
                <a16:creationId xmlns:a16="http://schemas.microsoft.com/office/drawing/2014/main" id="{48FACA83-086F-41AD-B9EB-9CA306C469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743" y="731514"/>
            <a:ext cx="5394971" cy="5394971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A7607EC-20D6-4A67-9E87-1AAD113262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4398547" cy="4023360"/>
          </a:xfrm>
        </p:spPr>
        <p:txBody>
          <a:bodyPr>
            <a:normAutofit/>
          </a:bodyPr>
          <a:lstStyle/>
          <a:p>
            <a:pPr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Linear Combination Fitting</a:t>
            </a:r>
          </a:p>
          <a:p>
            <a:pPr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Used four sulfur standards:  Sulfide, Elemental Sulfur, Thiol, and Sulfate</a:t>
            </a:r>
          </a:p>
          <a:p>
            <a:pPr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Reduced chi-square:  </a:t>
            </a:r>
            <a:br>
              <a:rPr lang="en-US" sz="2800" dirty="0"/>
            </a:br>
            <a:r>
              <a:rPr lang="el-GR" sz="2800" dirty="0"/>
              <a:t>χ</a:t>
            </a:r>
            <a:r>
              <a:rPr lang="en-US" sz="2800" baseline="30000" dirty="0"/>
              <a:t>2 </a:t>
            </a:r>
            <a:r>
              <a:rPr lang="en-US" sz="2800" dirty="0"/>
              <a:t>= 0.0197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681393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A3CD0-F98E-445B-AF76-5E112A1D9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Implications/Future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8031C3-704B-4439-9AB2-7F0E14169D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We will conduct mineralogy and thermodynamic modeling of the meteorite and the formation of organics</a:t>
            </a:r>
          </a:p>
          <a:p>
            <a:pPr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Isotopic Analysis of organics (Using </a:t>
            </a:r>
            <a:r>
              <a:rPr lang="en-US" sz="2800" dirty="0" err="1"/>
              <a:t>NanoSIMS</a:t>
            </a:r>
            <a:r>
              <a:rPr lang="en-US" sz="2800" dirty="0"/>
              <a:t>)</a:t>
            </a:r>
          </a:p>
          <a:p>
            <a:pPr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Better prepared for studying samples from Bennu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3CC794-ED85-45CD-A589-CC5FE9E08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E7151-A519-41A3-9E1D-01E7F6CB82E3}" type="slidenum">
              <a:rPr lang="en-US" sz="2000" smtClean="0"/>
              <a:t>7</a:t>
            </a:fld>
            <a:endParaRPr lang="en-US" sz="2000"/>
          </a:p>
        </p:txBody>
      </p:sp>
      <p:pic>
        <p:nvPicPr>
          <p:cNvPr id="5" name="Picture 4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A806C76D-E22C-4EDF-BE68-867264734E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290" y="5819470"/>
            <a:ext cx="753138" cy="100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684067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7195</TotalTime>
  <Words>323</Words>
  <Application>Microsoft Office PowerPoint</Application>
  <PresentationFormat>Widescreen</PresentationFormat>
  <Paragraphs>40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Retrospect</vt:lpstr>
      <vt:lpstr>Identification of Thiol Function Group in Carbonaceous Chondrites which are Meteorite Analogs of Bennu</vt:lpstr>
      <vt:lpstr>Introduction</vt:lpstr>
      <vt:lpstr>Samples</vt:lpstr>
      <vt:lpstr>X-Ray Spectroscopy</vt:lpstr>
      <vt:lpstr>Results</vt:lpstr>
      <vt:lpstr>Fitting</vt:lpstr>
      <vt:lpstr>Implications/Future Work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Identification of Thiol Function Group in Carbonaceous chondrites which are meteorite analogs of Bennu</dc:title>
  <dc:creator>Tiiiiiimmmmmmmmmmtomm Redddfo</dc:creator>
  <cp:lastModifiedBy> </cp:lastModifiedBy>
  <cp:revision>7</cp:revision>
  <dcterms:created xsi:type="dcterms:W3CDTF">2022-03-30T09:58:50Z</dcterms:created>
  <dcterms:modified xsi:type="dcterms:W3CDTF">2022-04-08T06:18:47Z</dcterms:modified>
</cp:coreProperties>
</file>